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Dosis"/>
      <p:regular r:id="rId29"/>
      <p:bold r:id="rId30"/>
    </p:embeddedFont>
    <p:embeddedFont>
      <p:font typeface="Fira Sans Extra Condensed Medium"/>
      <p:regular r:id="rId31"/>
      <p:bold r:id="rId32"/>
      <p:italic r:id="rId33"/>
      <p:boldItalic r:id="rId34"/>
    </p:embeddedFont>
    <p:embeddedFont>
      <p:font typeface="Roboto Condensed"/>
      <p:regular r:id="rId35"/>
      <p:bold r:id="rId36"/>
      <p:italic r:id="rId37"/>
      <p:boldItalic r:id="rId38"/>
    </p:embeddedFont>
    <p:embeddedFont>
      <p:font typeface="Squada One"/>
      <p:regular r:id="rId39"/>
    </p:embeddedFont>
    <p:embeddedFont>
      <p:font typeface="Roboto Condensed Light"/>
      <p:regular r:id="rId40"/>
      <p:bold r:id="rId41"/>
      <p:italic r:id="rId42"/>
      <p:boldItalic r:id="rId43"/>
    </p:embeddedFont>
    <p:embeddedFont>
      <p:font typeface="Exo 2"/>
      <p:regular r:id="rId44"/>
      <p:bold r:id="rId45"/>
      <p:italic r:id="rId46"/>
      <p:boldItalic r:id="rId47"/>
    </p:embeddedFont>
    <p:embeddedFont>
      <p:font typeface="Dosis ExtraLight"/>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6.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8.xml"/><Relationship Id="rId44" Type="http://schemas.openxmlformats.org/officeDocument/2006/relationships/font" Target="fonts/Exo2-regular.fntdata"/><Relationship Id="rId21" Type="http://schemas.openxmlformats.org/officeDocument/2006/relationships/slide" Target="slides/slide17.xml"/><Relationship Id="rId43" Type="http://schemas.openxmlformats.org/officeDocument/2006/relationships/font" Target="fonts/RobotoCondensedLight-boldItalic.fntdata"/><Relationship Id="rId24" Type="http://schemas.openxmlformats.org/officeDocument/2006/relationships/slide" Target="slides/slide20.xml"/><Relationship Id="rId46" Type="http://schemas.openxmlformats.org/officeDocument/2006/relationships/font" Target="fonts/Exo2-italic.fntdata"/><Relationship Id="rId23" Type="http://schemas.openxmlformats.org/officeDocument/2006/relationships/slide" Target="slides/slide19.xml"/><Relationship Id="rId45" Type="http://schemas.openxmlformats.org/officeDocument/2006/relationships/font" Target="fonts/Exo2-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DosisExtraLight-bold.fntdata"/><Relationship Id="rId25" Type="http://schemas.openxmlformats.org/officeDocument/2006/relationships/slide" Target="slides/slide21.xml"/><Relationship Id="rId47" Type="http://schemas.openxmlformats.org/officeDocument/2006/relationships/font" Target="fonts/Exo2-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osi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regular.fntdata"/><Relationship Id="rId30" Type="http://schemas.openxmlformats.org/officeDocument/2006/relationships/font" Target="fonts/Dosis-bold.fntdata"/><Relationship Id="rId11" Type="http://schemas.openxmlformats.org/officeDocument/2006/relationships/slide" Target="slides/slide7.xml"/><Relationship Id="rId33" Type="http://schemas.openxmlformats.org/officeDocument/2006/relationships/font" Target="fonts/FiraSansExtraCondensedMedium-italic.fntdata"/><Relationship Id="rId10" Type="http://schemas.openxmlformats.org/officeDocument/2006/relationships/slide" Target="slides/slide6.xml"/><Relationship Id="rId32" Type="http://schemas.openxmlformats.org/officeDocument/2006/relationships/font" Target="fonts/FiraSansExtraCondensedMedium-bold.fntdata"/><Relationship Id="rId13" Type="http://schemas.openxmlformats.org/officeDocument/2006/relationships/slide" Target="slides/slide9.xml"/><Relationship Id="rId35" Type="http://schemas.openxmlformats.org/officeDocument/2006/relationships/font" Target="fonts/RobotoCondensed-regular.fntdata"/><Relationship Id="rId12" Type="http://schemas.openxmlformats.org/officeDocument/2006/relationships/slide" Target="slides/slide8.xml"/><Relationship Id="rId34" Type="http://schemas.openxmlformats.org/officeDocument/2006/relationships/font" Target="fonts/FiraSansExtraCondensedMedium-boldItalic.fntdata"/><Relationship Id="rId15" Type="http://schemas.openxmlformats.org/officeDocument/2006/relationships/slide" Target="slides/slide11.xml"/><Relationship Id="rId37" Type="http://schemas.openxmlformats.org/officeDocument/2006/relationships/font" Target="fonts/RobotoCondensed-italic.fntdata"/><Relationship Id="rId14" Type="http://schemas.openxmlformats.org/officeDocument/2006/relationships/slide" Target="slides/slide10.xml"/><Relationship Id="rId36" Type="http://schemas.openxmlformats.org/officeDocument/2006/relationships/font" Target="fonts/RobotoCondensed-bold.fntdata"/><Relationship Id="rId17" Type="http://schemas.openxmlformats.org/officeDocument/2006/relationships/slide" Target="slides/slide13.xml"/><Relationship Id="rId39" Type="http://schemas.openxmlformats.org/officeDocument/2006/relationships/font" Target="fonts/SquadaOne-regular.fntdata"/><Relationship Id="rId16" Type="http://schemas.openxmlformats.org/officeDocument/2006/relationships/slide" Target="slides/slide12.xml"/><Relationship Id="rId38" Type="http://schemas.openxmlformats.org/officeDocument/2006/relationships/font" Target="fonts/RobotoCondense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n-overview-of-resnet-and-its-variants-5281e2f5603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8ca6b20c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8ca6b20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8ca6b20c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8ca6b20c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https://towardsdatascience.com/an-overview-of-resnet-and-its-variants-5281e2f56035</a:t>
            </a:r>
            <a:endParaRPr/>
          </a:p>
          <a:p>
            <a:pPr indent="0" lvl="0" marL="0" rtl="0" algn="l">
              <a:spcBef>
                <a:spcPts val="0"/>
              </a:spcBef>
              <a:spcAft>
                <a:spcPts val="0"/>
              </a:spcAft>
              <a:buNone/>
            </a:pPr>
            <a:r>
              <a:rPr lang="en"/>
              <a:t>https://medium.com/@georgezhang_33009/how-to-make-the-most-of-the-top-down-fast-ai-courses-ae70814c736f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8ca6b20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8ca6b20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https://www.fast.ai/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8ca6b20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8ca6b20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8ca6b20c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8ca6b20c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https://towardsdatascience.com/deep-learning-image-classification-with-fast-ai-fc4dc9052106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8ca6b20c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8ca6b20c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8ca6b20c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8ca6b20c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MohammedS/performance-metrics-for-classification-problems-in-machine-learning-part-i-b085d432082b#:~:text=We%20can%20use%20classification%20performance,(Area%20under%20Curve)%20etc.&amp;text=The%20metrics%20that%20you%20choose,algorithms%20is%20measured%20and%20compar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8ca6b20c1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8ca6b20c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8ca6b20c1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8ca6b20c1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8ca6b20c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8ca6b20c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8ca6b20c1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8ca6b20c1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8ca6b20c1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8ca6b20c1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8ca6b20c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8ca6b20c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7df1c43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7df1c43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https://machinelearningmastery.com/what-is-computer-vision/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7df1c43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7df1c43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https://towardsdatascience.com/everything-you-ever-wanted-to-know-about-computer-vision-heres-a-look-why-it-s-so-awesome-e8a58dfb641e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8ca6b20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8ca6b20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8ca6b20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8ca6b20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https://lipyeow.github.io/ics491f17/morea/deepnn/ImageClassification-CNN.pdf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8ca6b20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8ca6b20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course.fast.ai/" TargetMode="External"/><Relationship Id="rId4" Type="http://schemas.openxmlformats.org/officeDocument/2006/relationships/hyperlink" Target="https://towardsdatascience.com/intuitively-understanding-convolutions-for-deep-learning-1f6f42faee1" TargetMode="External"/><Relationship Id="rId5" Type="http://schemas.openxmlformats.org/officeDocument/2006/relationships/hyperlink" Target="https://www.kaggle.com/learn/overview" TargetMode="External"/><Relationship Id="rId6" Type="http://schemas.openxmlformats.org/officeDocument/2006/relationships/hyperlink" Target="http://introtodeeplearning.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ctrTitle"/>
          </p:nvPr>
        </p:nvSpPr>
        <p:spPr>
          <a:xfrm>
            <a:off x="2502275" y="1393700"/>
            <a:ext cx="63792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0" sz="6000">
              <a:latin typeface="Dosis ExtraLight"/>
              <a:ea typeface="Dosis ExtraLight"/>
              <a:cs typeface="Dosis ExtraLight"/>
              <a:sym typeface="Dosis ExtraLight"/>
            </a:endParaRPr>
          </a:p>
          <a:p>
            <a:pPr indent="457200" lvl="0" marL="1828800" rtl="0" algn="l">
              <a:spcBef>
                <a:spcPts val="0"/>
              </a:spcBef>
              <a:spcAft>
                <a:spcPts val="0"/>
              </a:spcAft>
              <a:buNone/>
            </a:pPr>
            <a:r>
              <a:t/>
            </a:r>
            <a:endParaRPr b="0" sz="6000">
              <a:latin typeface="Dosis ExtraLight"/>
              <a:ea typeface="Dosis ExtraLight"/>
              <a:cs typeface="Dosis ExtraLight"/>
              <a:sym typeface="Dosis ExtraLight"/>
            </a:endParaRPr>
          </a:p>
          <a:p>
            <a:pPr indent="457200" lvl="0" marL="1828800" rtl="0" algn="l">
              <a:spcBef>
                <a:spcPts val="0"/>
              </a:spcBef>
              <a:spcAft>
                <a:spcPts val="0"/>
              </a:spcAft>
              <a:buNone/>
            </a:pPr>
            <a:r>
              <a:rPr b="0" lang="en" sz="6000">
                <a:latin typeface="Dosis ExtraLight"/>
                <a:ea typeface="Dosis ExtraLight"/>
                <a:cs typeface="Dosis ExtraLight"/>
                <a:sym typeface="Dosis ExtraLight"/>
              </a:rPr>
              <a:t> Image Classification</a:t>
            </a:r>
            <a:endParaRPr b="0" sz="6000">
              <a:solidFill>
                <a:schemeClr val="dk2"/>
              </a:solidFill>
              <a:latin typeface="Dosis ExtraLight"/>
              <a:ea typeface="Dosis ExtraLight"/>
              <a:cs typeface="Dosis ExtraLight"/>
              <a:sym typeface="Dosis ExtraLight"/>
            </a:endParaRPr>
          </a:p>
        </p:txBody>
      </p:sp>
      <p:cxnSp>
        <p:nvCxnSpPr>
          <p:cNvPr id="133" name="Google Shape;133;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sis"/>
                <a:ea typeface="Dosis"/>
                <a:cs typeface="Dosis"/>
                <a:sym typeface="Dosis"/>
              </a:rPr>
              <a:t>CNN </a:t>
            </a:r>
            <a:endParaRPr>
              <a:latin typeface="Dosis"/>
              <a:ea typeface="Dosis"/>
              <a:cs typeface="Dosis"/>
              <a:sym typeface="Dosis"/>
            </a:endParaRPr>
          </a:p>
        </p:txBody>
      </p:sp>
      <p:sp>
        <p:nvSpPr>
          <p:cNvPr id="189" name="Google Shape;189;p35"/>
          <p:cNvSpPr txBox="1"/>
          <p:nvPr/>
        </p:nvSpPr>
        <p:spPr>
          <a:xfrm>
            <a:off x="625600" y="900825"/>
            <a:ext cx="4560300" cy="3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Dosis ExtraLight"/>
                <a:ea typeface="Dosis ExtraLight"/>
                <a:cs typeface="Dosis ExtraLight"/>
                <a:sym typeface="Dosis ExtraLight"/>
              </a:rPr>
              <a:t>CNNs take a biological inspiration from the visual cortex </a:t>
            </a:r>
            <a:endParaRPr sz="2200">
              <a:solidFill>
                <a:schemeClr val="dk2"/>
              </a:solidFill>
              <a:latin typeface="Dosis ExtraLight"/>
              <a:ea typeface="Dosis ExtraLight"/>
              <a:cs typeface="Dosis ExtraLight"/>
              <a:sym typeface="Dosis ExtraLight"/>
            </a:endParaRPr>
          </a:p>
          <a:p>
            <a:pPr indent="0" lvl="0" marL="0" rtl="0" algn="l">
              <a:spcBef>
                <a:spcPts val="0"/>
              </a:spcBef>
              <a:spcAft>
                <a:spcPts val="0"/>
              </a:spcAft>
              <a:buNone/>
            </a:pPr>
            <a:r>
              <a:rPr lang="en" sz="2200">
                <a:solidFill>
                  <a:schemeClr val="dk2"/>
                </a:solidFill>
                <a:latin typeface="Dosis ExtraLight"/>
                <a:ea typeface="Dosis ExtraLight"/>
                <a:cs typeface="Dosis ExtraLight"/>
                <a:sym typeface="Dosis ExtraLight"/>
              </a:rPr>
              <a:t>• The visual cortex has small regions of cells that are sensitive to specific regions of the visual field </a:t>
            </a:r>
            <a:endParaRPr sz="2200">
              <a:solidFill>
                <a:schemeClr val="dk2"/>
              </a:solidFill>
              <a:latin typeface="Dosis ExtraLight"/>
              <a:ea typeface="Dosis ExtraLight"/>
              <a:cs typeface="Dosis ExtraLight"/>
              <a:sym typeface="Dosis ExtraLight"/>
            </a:endParaRPr>
          </a:p>
          <a:p>
            <a:pPr indent="0" lvl="0" marL="0" rtl="0" algn="l">
              <a:spcBef>
                <a:spcPts val="0"/>
              </a:spcBef>
              <a:spcAft>
                <a:spcPts val="0"/>
              </a:spcAft>
              <a:buNone/>
            </a:pPr>
            <a:r>
              <a:rPr lang="en" sz="2200">
                <a:solidFill>
                  <a:schemeClr val="dk2"/>
                </a:solidFill>
                <a:latin typeface="Dosis ExtraLight"/>
                <a:ea typeface="Dosis ExtraLight"/>
                <a:cs typeface="Dosis ExtraLight"/>
                <a:sym typeface="Dosis ExtraLight"/>
              </a:rPr>
              <a:t>• For example, some neurons fired when exposed to vertical edges and some when shown horizontal or diagonal edges </a:t>
            </a:r>
            <a:endParaRPr sz="2200">
              <a:solidFill>
                <a:schemeClr val="dk2"/>
              </a:solidFill>
              <a:latin typeface="Dosis ExtraLight"/>
              <a:ea typeface="Dosis ExtraLight"/>
              <a:cs typeface="Dosis ExtraLight"/>
              <a:sym typeface="Dosis ExtraLight"/>
            </a:endParaRPr>
          </a:p>
          <a:p>
            <a:pPr indent="0" lvl="0" marL="0" rtl="0" algn="l">
              <a:spcBef>
                <a:spcPts val="0"/>
              </a:spcBef>
              <a:spcAft>
                <a:spcPts val="0"/>
              </a:spcAft>
              <a:buNone/>
            </a:pPr>
            <a:r>
              <a:rPr lang="en" sz="2200">
                <a:solidFill>
                  <a:schemeClr val="dk2"/>
                </a:solidFill>
                <a:latin typeface="Dosis ExtraLight"/>
                <a:ea typeface="Dosis ExtraLight"/>
                <a:cs typeface="Dosis ExtraLight"/>
                <a:sym typeface="Dosis ExtraLight"/>
              </a:rPr>
              <a:t>• Having the neuronal cells in the visual cortex looking for specific characteristics is the basis behind CNNs </a:t>
            </a:r>
            <a:endParaRPr sz="2200">
              <a:solidFill>
                <a:schemeClr val="dk2"/>
              </a:solidFill>
              <a:latin typeface="Dosis ExtraLight"/>
              <a:ea typeface="Dosis ExtraLight"/>
              <a:cs typeface="Dosis ExtraLight"/>
              <a:sym typeface="Dosis ExtraLight"/>
            </a:endParaRPr>
          </a:p>
        </p:txBody>
      </p:sp>
      <p:pic>
        <p:nvPicPr>
          <p:cNvPr id="190" name="Google Shape;190;p35"/>
          <p:cNvPicPr preferRelativeResize="0"/>
          <p:nvPr/>
        </p:nvPicPr>
        <p:blipFill>
          <a:blip r:embed="rId3">
            <a:alphaModFix/>
          </a:blip>
          <a:stretch>
            <a:fillRect/>
          </a:stretch>
        </p:blipFill>
        <p:spPr>
          <a:xfrm>
            <a:off x="5343400" y="1384250"/>
            <a:ext cx="3631800" cy="28692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ResNets</a:t>
            </a:r>
            <a:endParaRPr/>
          </a:p>
        </p:txBody>
      </p:sp>
      <p:sp>
        <p:nvSpPr>
          <p:cNvPr id="196" name="Google Shape;196;p36"/>
          <p:cNvSpPr txBox="1"/>
          <p:nvPr/>
        </p:nvSpPr>
        <p:spPr>
          <a:xfrm>
            <a:off x="810300" y="850550"/>
            <a:ext cx="4261500" cy="40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2"/>
                </a:solidFill>
                <a:latin typeface="Dosis"/>
                <a:ea typeface="Dosis"/>
                <a:cs typeface="Dosis"/>
                <a:sym typeface="Dosis"/>
              </a:rPr>
              <a:t>In 2015 during ILSVRC 2015 author Kaiming He, et al.  came up with this amazing architecture which was high performing and eventually helped them win the competition. ResNets have a very intiutive explanation. Up till now we were trying to convert input to output, but in this case we try to find the difference between input and output.</a:t>
            </a:r>
            <a:endParaRPr sz="1600">
              <a:solidFill>
                <a:schemeClr val="dk2"/>
              </a:solidFill>
              <a:latin typeface="Dosis"/>
              <a:ea typeface="Dosis"/>
              <a:cs typeface="Dosis"/>
              <a:sym typeface="Dosis"/>
            </a:endParaRPr>
          </a:p>
          <a:p>
            <a:pPr indent="0" lvl="0" marL="0" rtl="0" algn="l">
              <a:lnSpc>
                <a:spcPct val="100000"/>
              </a:lnSpc>
              <a:spcBef>
                <a:spcPts val="0"/>
              </a:spcBef>
              <a:spcAft>
                <a:spcPts val="0"/>
              </a:spcAft>
              <a:buNone/>
            </a:pPr>
            <a:r>
              <a:t/>
            </a:r>
            <a:endParaRPr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rPr i="1" lang="en" sz="1600">
                <a:solidFill>
                  <a:schemeClr val="dk2"/>
                </a:solidFill>
                <a:latin typeface="Dosis"/>
                <a:ea typeface="Dosis"/>
                <a:cs typeface="Dosis"/>
                <a:sym typeface="Dosis"/>
              </a:rPr>
              <a:t>R(x)</a:t>
            </a:r>
            <a:r>
              <a:rPr lang="en" sz="1600">
                <a:solidFill>
                  <a:schemeClr val="dk2"/>
                </a:solidFill>
                <a:latin typeface="Dosis"/>
                <a:ea typeface="Dosis"/>
                <a:cs typeface="Dosis"/>
                <a:sym typeface="Dosis"/>
              </a:rPr>
              <a:t> = Output — Input = </a:t>
            </a:r>
            <a:r>
              <a:rPr i="1" lang="en" sz="1600">
                <a:solidFill>
                  <a:schemeClr val="dk2"/>
                </a:solidFill>
                <a:latin typeface="Dosis"/>
                <a:ea typeface="Dosis"/>
                <a:cs typeface="Dosis"/>
                <a:sym typeface="Dosis"/>
              </a:rPr>
              <a:t>H(x)</a:t>
            </a:r>
            <a:r>
              <a:rPr lang="en" sz="1600">
                <a:solidFill>
                  <a:schemeClr val="dk2"/>
                </a:solidFill>
                <a:latin typeface="Dosis"/>
                <a:ea typeface="Dosis"/>
                <a:cs typeface="Dosis"/>
                <a:sym typeface="Dosis"/>
              </a:rPr>
              <a:t> — </a:t>
            </a:r>
            <a:r>
              <a:rPr i="1" lang="en" sz="1600">
                <a:solidFill>
                  <a:schemeClr val="dk2"/>
                </a:solidFill>
                <a:latin typeface="Dosis"/>
                <a:ea typeface="Dosis"/>
                <a:cs typeface="Dosis"/>
                <a:sym typeface="Dosis"/>
              </a:rPr>
              <a:t>x</a:t>
            </a:r>
            <a:endParaRPr i="1" sz="1600">
              <a:solidFill>
                <a:schemeClr val="dk2"/>
              </a:solidFill>
              <a:latin typeface="Dosis"/>
              <a:ea typeface="Dosis"/>
              <a:cs typeface="Dosis"/>
              <a:sym typeface="Dosis"/>
            </a:endParaRPr>
          </a:p>
          <a:p>
            <a:pPr indent="0" lvl="0" marL="0" rtl="0" algn="l">
              <a:lnSpc>
                <a:spcPct val="100000"/>
              </a:lnSpc>
              <a:spcBef>
                <a:spcPts val="0"/>
              </a:spcBef>
              <a:spcAft>
                <a:spcPts val="0"/>
              </a:spcAft>
              <a:buNone/>
            </a:pPr>
            <a:r>
              <a:rPr lang="en" sz="1600">
                <a:solidFill>
                  <a:schemeClr val="dk2"/>
                </a:solidFill>
                <a:latin typeface="Dosis"/>
                <a:ea typeface="Dosis"/>
                <a:cs typeface="Dosis"/>
                <a:sym typeface="Dosis"/>
              </a:rPr>
              <a:t>Is similar to writing as</a:t>
            </a:r>
            <a:endParaRPr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rPr i="1" lang="en" sz="1600">
                <a:solidFill>
                  <a:schemeClr val="dk2"/>
                </a:solidFill>
                <a:latin typeface="Dosis"/>
                <a:ea typeface="Dosis"/>
                <a:cs typeface="Dosis"/>
                <a:sym typeface="Dosis"/>
              </a:rPr>
              <a:t>H(x) = R(x) + x</a:t>
            </a:r>
            <a:endParaRPr i="1" sz="1600">
              <a:solidFill>
                <a:schemeClr val="dk2"/>
              </a:solidFill>
              <a:latin typeface="Dosis"/>
              <a:ea typeface="Dosis"/>
              <a:cs typeface="Dosis"/>
              <a:sym typeface="Dosis"/>
            </a:endParaRPr>
          </a:p>
          <a:p>
            <a:pPr indent="0" lvl="0" marL="0" rtl="0" algn="l">
              <a:lnSpc>
                <a:spcPct val="100000"/>
              </a:lnSpc>
              <a:spcBef>
                <a:spcPts val="0"/>
              </a:spcBef>
              <a:spcAft>
                <a:spcPts val="0"/>
              </a:spcAft>
              <a:buNone/>
            </a:pPr>
            <a:r>
              <a:rPr lang="en" sz="1600">
                <a:solidFill>
                  <a:schemeClr val="dk2"/>
                </a:solidFill>
                <a:latin typeface="Dosis"/>
                <a:ea typeface="Dosis"/>
                <a:cs typeface="Dosis"/>
                <a:sym typeface="Dosis"/>
              </a:rPr>
              <a:t>So, instead to reducing input to output we try to “ </a:t>
            </a:r>
            <a:r>
              <a:rPr i="1" lang="en" sz="1600">
                <a:solidFill>
                  <a:schemeClr val="dk2"/>
                </a:solidFill>
                <a:latin typeface="Dosis"/>
                <a:ea typeface="Dosis"/>
                <a:cs typeface="Dosis"/>
                <a:sym typeface="Dosis"/>
              </a:rPr>
              <a:t>map input to output by the difference between the two.</a:t>
            </a:r>
            <a:r>
              <a:rPr lang="en" sz="1600">
                <a:solidFill>
                  <a:schemeClr val="dk2"/>
                </a:solidFill>
                <a:latin typeface="Dosis"/>
                <a:ea typeface="Dosis"/>
                <a:cs typeface="Dosis"/>
                <a:sym typeface="Dosis"/>
              </a:rPr>
              <a:t> ”</a:t>
            </a:r>
            <a:endParaRPr sz="1600">
              <a:solidFill>
                <a:schemeClr val="dk2"/>
              </a:solidFill>
              <a:latin typeface="Dosis"/>
              <a:ea typeface="Dosis"/>
              <a:cs typeface="Dosis"/>
              <a:sym typeface="Dosis"/>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2"/>
                </a:solidFill>
                <a:latin typeface="Roboto Condensed Light"/>
                <a:ea typeface="Roboto Condensed Light"/>
                <a:cs typeface="Roboto Condensed Light"/>
                <a:sym typeface="Roboto Condensed Light"/>
              </a:rPr>
              <a:t>We will be using Resnet34 </a:t>
            </a:r>
            <a:endParaRPr>
              <a:solidFill>
                <a:schemeClr val="dk2"/>
              </a:solidFill>
              <a:latin typeface="Roboto Condensed Light"/>
              <a:ea typeface="Roboto Condensed Light"/>
              <a:cs typeface="Roboto Condensed Light"/>
              <a:sym typeface="Roboto Condensed Light"/>
            </a:endParaRPr>
          </a:p>
        </p:txBody>
      </p:sp>
      <p:pic>
        <p:nvPicPr>
          <p:cNvPr id="197" name="Google Shape;197;p36"/>
          <p:cNvPicPr preferRelativeResize="0"/>
          <p:nvPr/>
        </p:nvPicPr>
        <p:blipFill rotWithShape="1">
          <a:blip r:embed="rId3">
            <a:alphaModFix/>
          </a:blip>
          <a:srcRect b="0" l="7114" r="7685" t="5267"/>
          <a:stretch/>
        </p:blipFill>
        <p:spPr>
          <a:xfrm>
            <a:off x="5071800" y="952200"/>
            <a:ext cx="3835200" cy="21840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ctrTitle"/>
          </p:nvPr>
        </p:nvSpPr>
        <p:spPr>
          <a:xfrm flipH="1">
            <a:off x="4080550" y="1728975"/>
            <a:ext cx="4760100" cy="1539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0" lang="en" sz="4900">
                <a:latin typeface="Dosis ExtraLight"/>
                <a:ea typeface="Dosis ExtraLight"/>
                <a:cs typeface="Dosis ExtraLight"/>
                <a:sym typeface="Dosis ExtraLight"/>
              </a:rPr>
              <a:t>A bit about Fast.ai</a:t>
            </a:r>
            <a:endParaRPr sz="4900"/>
          </a:p>
        </p:txBody>
      </p:sp>
      <p:sp>
        <p:nvSpPr>
          <p:cNvPr id="203" name="Google Shape;203;p3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204" name="Google Shape;204;p37"/>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ctrTitle"/>
          </p:nvPr>
        </p:nvSpPr>
        <p:spPr>
          <a:xfrm>
            <a:off x="1964850" y="647475"/>
            <a:ext cx="5213400" cy="36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Dosis"/>
                <a:ea typeface="Dosis"/>
                <a:cs typeface="Dosis"/>
                <a:sym typeface="Dosis"/>
              </a:rPr>
              <a:t>fastai is a deep learning library which provides practitioners with high-level components that can quickly and easily provide state-of-the-art results in standard deep learning domains, and provides researchers with low-level components that can be mixed and matched to build new approaches. It aims to do both things without substantial compromises in ease of use, flexibility, or performance. </a:t>
            </a:r>
            <a:endParaRPr sz="3000">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Layered Architecture of fastai</a:t>
            </a:r>
            <a:endParaRPr/>
          </a:p>
        </p:txBody>
      </p:sp>
      <p:pic>
        <p:nvPicPr>
          <p:cNvPr id="215" name="Google Shape;215;p39"/>
          <p:cNvPicPr preferRelativeResize="0"/>
          <p:nvPr/>
        </p:nvPicPr>
        <p:blipFill rotWithShape="1">
          <a:blip r:embed="rId3">
            <a:alphaModFix/>
          </a:blip>
          <a:srcRect b="9600" l="0" r="0" t="0"/>
          <a:stretch/>
        </p:blipFill>
        <p:spPr>
          <a:xfrm>
            <a:off x="3178875" y="1381350"/>
            <a:ext cx="2786250" cy="350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ph type="ctrTitle"/>
          </p:nvPr>
        </p:nvSpPr>
        <p:spPr>
          <a:xfrm>
            <a:off x="1964850" y="1385725"/>
            <a:ext cx="5214300" cy="25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latin typeface="Dosis"/>
                <a:ea typeface="Dosis"/>
                <a:cs typeface="Dosis"/>
                <a:sym typeface="Dosis"/>
              </a:rPr>
              <a:t>So, Let’s move onto to Kaggle for a demo!</a:t>
            </a:r>
            <a:endParaRPr sz="4900">
              <a:latin typeface="Dosis"/>
              <a:ea typeface="Dosis"/>
              <a:cs typeface="Dosis"/>
              <a:sym typeface="Dosis"/>
            </a:endParaRPr>
          </a:p>
          <a:p>
            <a:pPr indent="0" lvl="0" marL="0" rtl="0" algn="ctr">
              <a:spcBef>
                <a:spcPts val="0"/>
              </a:spcBef>
              <a:spcAft>
                <a:spcPts val="0"/>
              </a:spcAft>
              <a:buNone/>
            </a:pPr>
            <a:r>
              <a:rPr lang="en" sz="1400">
                <a:latin typeface="Dosis"/>
                <a:ea typeface="Dosis"/>
                <a:cs typeface="Dosis"/>
                <a:sym typeface="Dosis"/>
              </a:rPr>
              <a:t>Link : </a:t>
            </a:r>
            <a:r>
              <a:rPr b="0" lang="en" sz="1100">
                <a:solidFill>
                  <a:srgbClr val="00FFFF"/>
                </a:solidFill>
                <a:latin typeface="Arial"/>
                <a:ea typeface="Arial"/>
                <a:cs typeface="Arial"/>
                <a:sym typeface="Arial"/>
              </a:rPr>
              <a:t>https://www.kaggle.com/aarshibhatt112/chest-x-ray-classfication-using-fast-ai</a:t>
            </a:r>
            <a:endParaRPr sz="1400">
              <a:solidFill>
                <a:srgbClr val="00FFFF"/>
              </a:solidFill>
              <a:latin typeface="Dosis"/>
              <a:ea typeface="Dosis"/>
              <a:cs typeface="Dosis"/>
              <a:sym typeface="Dosis"/>
            </a:endParaRPr>
          </a:p>
          <a:p>
            <a:pPr indent="0" lvl="0" marL="0" rtl="0" algn="ctr">
              <a:spcBef>
                <a:spcPts val="0"/>
              </a:spcBef>
              <a:spcAft>
                <a:spcPts val="0"/>
              </a:spcAft>
              <a:buNone/>
            </a:pPr>
            <a:r>
              <a:t/>
            </a:r>
            <a:endParaRPr sz="4900">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ctrTitle"/>
          </p:nvPr>
        </p:nvSpPr>
        <p:spPr>
          <a:xfrm flipH="1">
            <a:off x="1028400" y="1347050"/>
            <a:ext cx="5797500" cy="19212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0" lang="en" sz="4500">
                <a:latin typeface="Dosis ExtraLight"/>
                <a:ea typeface="Dosis ExtraLight"/>
                <a:cs typeface="Dosis ExtraLight"/>
                <a:sym typeface="Dosis ExtraLight"/>
              </a:rPr>
              <a:t>Performance metrics</a:t>
            </a:r>
            <a:r>
              <a:rPr b="0" lang="en" sz="2100">
                <a:latin typeface="Dosis ExtraLight"/>
                <a:ea typeface="Dosis ExtraLight"/>
                <a:cs typeface="Dosis ExtraLight"/>
                <a:sym typeface="Dosis ExtraLight"/>
              </a:rPr>
              <a:t> </a:t>
            </a:r>
            <a:endParaRPr/>
          </a:p>
        </p:txBody>
      </p:sp>
      <p:sp>
        <p:nvSpPr>
          <p:cNvPr id="226" name="Google Shape;226;p41"/>
          <p:cNvSpPr txBox="1"/>
          <p:nvPr>
            <p:ph idx="2" type="title"/>
          </p:nvPr>
        </p:nvSpPr>
        <p:spPr>
          <a:xfrm flipH="1">
            <a:off x="1160178" y="8370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27" name="Google Shape;227;p41"/>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ph type="ctrTitle"/>
          </p:nvPr>
        </p:nvSpPr>
        <p:spPr>
          <a:xfrm>
            <a:off x="1592925" y="748500"/>
            <a:ext cx="5851500" cy="28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The effectiveness of a model is assessed through a number of techniques applied on previously unseen data (test data).</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rPr lang="en" sz="2700"/>
              <a:t>These techniques are called a performance metrics </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ctrTitle"/>
          </p:nvPr>
        </p:nvSpPr>
        <p:spPr>
          <a:xfrm>
            <a:off x="1885050" y="246749"/>
            <a:ext cx="5214300" cy="644100"/>
          </a:xfrm>
          <a:prstGeom prst="rect">
            <a:avLst/>
          </a:prstGeom>
        </p:spPr>
        <p:txBody>
          <a:bodyPr anchorCtr="0" anchor="t" bIns="91425" lIns="91425" spcFirstLastPara="1" rIns="91425" wrap="square" tIns="91425">
            <a:noAutofit/>
          </a:bodyPr>
          <a:lstStyle/>
          <a:p>
            <a:pPr indent="0" lvl="0" marL="0" rtl="0" algn="ctr">
              <a:lnSpc>
                <a:spcPct val="130434"/>
              </a:lnSpc>
              <a:spcBef>
                <a:spcPts val="0"/>
              </a:spcBef>
              <a:spcAft>
                <a:spcPts val="0"/>
              </a:spcAft>
              <a:buNone/>
            </a:pPr>
            <a:r>
              <a:rPr lang="en" sz="2700">
                <a:latin typeface="Dosis"/>
                <a:ea typeface="Dosis"/>
                <a:cs typeface="Dosis"/>
                <a:sym typeface="Dosis"/>
              </a:rPr>
              <a:t>Confusion Matrix</a:t>
            </a:r>
            <a:endParaRPr sz="2700">
              <a:latin typeface="Dosis"/>
              <a:ea typeface="Dosis"/>
              <a:cs typeface="Dosis"/>
              <a:sym typeface="Dosis"/>
            </a:endParaRPr>
          </a:p>
          <a:p>
            <a:pPr indent="0" lvl="0" marL="0" rtl="0" algn="ctr">
              <a:spcBef>
                <a:spcPts val="0"/>
              </a:spcBef>
              <a:spcAft>
                <a:spcPts val="0"/>
              </a:spcAft>
              <a:buNone/>
            </a:pPr>
            <a:r>
              <a:t/>
            </a:r>
            <a:endParaRPr/>
          </a:p>
        </p:txBody>
      </p:sp>
      <p:pic>
        <p:nvPicPr>
          <p:cNvPr id="238" name="Google Shape;238;p43"/>
          <p:cNvPicPr preferRelativeResize="0"/>
          <p:nvPr/>
        </p:nvPicPr>
        <p:blipFill>
          <a:blip r:embed="rId3">
            <a:alphaModFix/>
          </a:blip>
          <a:stretch>
            <a:fillRect/>
          </a:stretch>
        </p:blipFill>
        <p:spPr>
          <a:xfrm>
            <a:off x="2187825" y="1683025"/>
            <a:ext cx="4973400" cy="3286500"/>
          </a:xfrm>
          <a:prstGeom prst="roundRect">
            <a:avLst>
              <a:gd fmla="val 16667" name="adj"/>
            </a:avLst>
          </a:prstGeom>
          <a:noFill/>
          <a:ln>
            <a:noFill/>
          </a:ln>
        </p:spPr>
      </p:pic>
      <p:sp>
        <p:nvSpPr>
          <p:cNvPr id="239" name="Google Shape;239;p43"/>
          <p:cNvSpPr txBox="1"/>
          <p:nvPr/>
        </p:nvSpPr>
        <p:spPr>
          <a:xfrm>
            <a:off x="879675" y="850550"/>
            <a:ext cx="7680600" cy="6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Dosis"/>
                <a:ea typeface="Dosis"/>
                <a:cs typeface="Dosis"/>
                <a:sym typeface="Dosis"/>
              </a:rPr>
              <a:t>The Confusion matrix in itself is not a performance measure as such, but almost all of the performance metrics are based on Confusion Matrix and the numbers inside it.</a:t>
            </a:r>
            <a:endParaRPr>
              <a:solidFill>
                <a:schemeClr val="dk2"/>
              </a:solidFill>
              <a:latin typeface="Dosis ExtraLight"/>
              <a:ea typeface="Dosis ExtraLight"/>
              <a:cs typeface="Dosis ExtraLight"/>
              <a:sym typeface="Dosis Extra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lnSpc>
                <a:spcPct val="130434"/>
              </a:lnSpc>
              <a:spcBef>
                <a:spcPts val="0"/>
              </a:spcBef>
              <a:spcAft>
                <a:spcPts val="0"/>
              </a:spcAft>
              <a:buNone/>
            </a:pPr>
            <a:r>
              <a:rPr lang="en" sz="2700">
                <a:latin typeface="Dosis"/>
                <a:ea typeface="Dosis"/>
                <a:cs typeface="Dosis"/>
                <a:sym typeface="Dosis"/>
              </a:rPr>
              <a:t>Accuracy:</a:t>
            </a:r>
            <a:endParaRPr sz="2700">
              <a:latin typeface="Dosis"/>
              <a:ea typeface="Dosis"/>
              <a:cs typeface="Dosis"/>
              <a:sym typeface="Dosis"/>
            </a:endParaRPr>
          </a:p>
          <a:p>
            <a:pPr indent="0" lvl="0" marL="0" rtl="0" algn="ctr">
              <a:spcBef>
                <a:spcPts val="0"/>
              </a:spcBef>
              <a:spcAft>
                <a:spcPts val="0"/>
              </a:spcAft>
              <a:buNone/>
            </a:pPr>
            <a:r>
              <a:t/>
            </a:r>
            <a:endParaRPr/>
          </a:p>
        </p:txBody>
      </p:sp>
      <p:sp>
        <p:nvSpPr>
          <p:cNvPr id="245" name="Google Shape;245;p44"/>
          <p:cNvSpPr txBox="1"/>
          <p:nvPr/>
        </p:nvSpPr>
        <p:spPr>
          <a:xfrm>
            <a:off x="450200" y="1299050"/>
            <a:ext cx="1702800" cy="24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2"/>
                </a:solidFill>
                <a:latin typeface="Dosis"/>
                <a:ea typeface="Dosis"/>
                <a:cs typeface="Dosis"/>
                <a:sym typeface="Dosis"/>
              </a:rPr>
              <a:t>When to use Accuracy:</a:t>
            </a:r>
            <a:endParaRPr b="1"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t/>
            </a:r>
            <a:endParaRPr b="1"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rPr lang="en" sz="1600">
                <a:solidFill>
                  <a:schemeClr val="dk2"/>
                </a:solidFill>
                <a:latin typeface="Dosis"/>
                <a:ea typeface="Dosis"/>
                <a:cs typeface="Dosis"/>
                <a:sym typeface="Dosis"/>
              </a:rPr>
              <a:t>Accuracy is a good measure when the target variable classes in the data are nearly balanced.</a:t>
            </a:r>
            <a:endParaRPr sz="1600">
              <a:solidFill>
                <a:schemeClr val="dk2"/>
              </a:solidFill>
              <a:latin typeface="Dosis"/>
              <a:ea typeface="Dosis"/>
              <a:cs typeface="Dosis"/>
              <a:sym typeface="Dosis"/>
            </a:endParaRPr>
          </a:p>
          <a:p>
            <a:pPr indent="0" lvl="0" marL="0" rtl="0" algn="l">
              <a:lnSpc>
                <a:spcPct val="100000"/>
              </a:lnSpc>
              <a:spcBef>
                <a:spcPts val="0"/>
              </a:spcBef>
              <a:spcAft>
                <a:spcPts val="0"/>
              </a:spcAft>
              <a:buNone/>
            </a:pPr>
            <a:r>
              <a:t/>
            </a:r>
            <a:endParaRPr b="1">
              <a:solidFill>
                <a:schemeClr val="dk2"/>
              </a:solidFill>
              <a:latin typeface="Dosis"/>
              <a:ea typeface="Dosis"/>
              <a:cs typeface="Dosis"/>
              <a:sym typeface="Dosis"/>
            </a:endParaRPr>
          </a:p>
        </p:txBody>
      </p:sp>
      <p:sp>
        <p:nvSpPr>
          <p:cNvPr id="246" name="Google Shape;246;p44"/>
          <p:cNvSpPr txBox="1"/>
          <p:nvPr/>
        </p:nvSpPr>
        <p:spPr>
          <a:xfrm>
            <a:off x="7179150" y="1245150"/>
            <a:ext cx="17028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2"/>
                </a:solidFill>
                <a:latin typeface="Dosis"/>
                <a:ea typeface="Dosis"/>
                <a:cs typeface="Dosis"/>
                <a:sym typeface="Dosis"/>
              </a:rPr>
              <a:t>When NOT to use Accuracy:</a:t>
            </a:r>
            <a:endParaRPr b="1"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t/>
            </a:r>
            <a:endParaRPr b="1"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rPr lang="en" sz="1600">
                <a:solidFill>
                  <a:schemeClr val="dk2"/>
                </a:solidFill>
                <a:latin typeface="Dosis"/>
                <a:ea typeface="Dosis"/>
                <a:cs typeface="Dosis"/>
                <a:sym typeface="Dosis"/>
              </a:rPr>
              <a:t>Accuracy should NEVER be used as a measure when the target variable classes in the data are a majority of one class.</a:t>
            </a:r>
            <a:endParaRPr sz="1600">
              <a:solidFill>
                <a:schemeClr val="dk2"/>
              </a:solidFill>
              <a:latin typeface="Dosis"/>
              <a:ea typeface="Dosis"/>
              <a:cs typeface="Dosis"/>
              <a:sym typeface="Dosis"/>
            </a:endParaRPr>
          </a:p>
          <a:p>
            <a:pPr indent="0" lvl="0" marL="0" rtl="0" algn="l">
              <a:lnSpc>
                <a:spcPct val="100000"/>
              </a:lnSpc>
              <a:spcBef>
                <a:spcPts val="0"/>
              </a:spcBef>
              <a:spcAft>
                <a:spcPts val="0"/>
              </a:spcAft>
              <a:buNone/>
            </a:pPr>
            <a:r>
              <a:t/>
            </a:r>
            <a:endParaRPr b="1">
              <a:latin typeface="Roboto Condensed"/>
              <a:ea typeface="Roboto Condensed"/>
              <a:cs typeface="Roboto Condensed"/>
              <a:sym typeface="Roboto Condensed"/>
            </a:endParaRPr>
          </a:p>
        </p:txBody>
      </p:sp>
      <p:pic>
        <p:nvPicPr>
          <p:cNvPr id="247" name="Google Shape;247;p44"/>
          <p:cNvPicPr preferRelativeResize="0"/>
          <p:nvPr/>
        </p:nvPicPr>
        <p:blipFill rotWithShape="1">
          <a:blip r:embed="rId3">
            <a:alphaModFix/>
          </a:blip>
          <a:srcRect b="0" l="3035" r="0" t="0"/>
          <a:stretch/>
        </p:blipFill>
        <p:spPr>
          <a:xfrm>
            <a:off x="2701800" y="1126550"/>
            <a:ext cx="4194600" cy="28104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idx="1" type="body"/>
          </p:nvPr>
        </p:nvSpPr>
        <p:spPr>
          <a:xfrm>
            <a:off x="870650" y="1611225"/>
            <a:ext cx="6919200" cy="2478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Dosis ExtraLight"/>
              <a:buAutoNum type="arabicPeriod"/>
            </a:pPr>
            <a:r>
              <a:rPr lang="en" sz="2100">
                <a:solidFill>
                  <a:schemeClr val="dk2"/>
                </a:solidFill>
                <a:latin typeface="Dosis ExtraLight"/>
                <a:ea typeface="Dosis ExtraLight"/>
                <a:cs typeface="Dosis ExtraLight"/>
                <a:sym typeface="Dosis ExtraLight"/>
              </a:rPr>
              <a:t>Introduction to Computer Vision</a:t>
            </a:r>
            <a:endParaRPr sz="2100">
              <a:solidFill>
                <a:schemeClr val="dk2"/>
              </a:solidFill>
              <a:latin typeface="Dosis ExtraLight"/>
              <a:ea typeface="Dosis ExtraLight"/>
              <a:cs typeface="Dosis ExtraLight"/>
              <a:sym typeface="Dosis ExtraLight"/>
            </a:endParaRPr>
          </a:p>
          <a:p>
            <a:pPr indent="-361950" lvl="0" marL="457200" rtl="0" algn="l">
              <a:spcBef>
                <a:spcPts val="0"/>
              </a:spcBef>
              <a:spcAft>
                <a:spcPts val="0"/>
              </a:spcAft>
              <a:buClr>
                <a:schemeClr val="dk2"/>
              </a:buClr>
              <a:buSzPts val="2100"/>
              <a:buFont typeface="Dosis ExtraLight"/>
              <a:buAutoNum type="arabicPeriod"/>
            </a:pPr>
            <a:r>
              <a:rPr lang="en" sz="2100">
                <a:solidFill>
                  <a:schemeClr val="dk2"/>
                </a:solidFill>
                <a:latin typeface="Dosis ExtraLight"/>
                <a:ea typeface="Dosis ExtraLight"/>
                <a:cs typeface="Dosis ExtraLight"/>
                <a:sym typeface="Dosis ExtraLight"/>
              </a:rPr>
              <a:t>What is Image Classification?</a:t>
            </a:r>
            <a:endParaRPr sz="2100">
              <a:solidFill>
                <a:schemeClr val="dk2"/>
              </a:solidFill>
              <a:latin typeface="Dosis ExtraLight"/>
              <a:ea typeface="Dosis ExtraLight"/>
              <a:cs typeface="Dosis ExtraLight"/>
              <a:sym typeface="Dosis ExtraLight"/>
            </a:endParaRPr>
          </a:p>
          <a:p>
            <a:pPr indent="-361950" lvl="0" marL="457200" rtl="0" algn="l">
              <a:spcBef>
                <a:spcPts val="0"/>
              </a:spcBef>
              <a:spcAft>
                <a:spcPts val="0"/>
              </a:spcAft>
              <a:buClr>
                <a:schemeClr val="dk2"/>
              </a:buClr>
              <a:buSzPts val="2100"/>
              <a:buFont typeface="Dosis ExtraLight"/>
              <a:buAutoNum type="arabicPeriod"/>
            </a:pPr>
            <a:r>
              <a:rPr lang="en" sz="2100">
                <a:solidFill>
                  <a:schemeClr val="dk2"/>
                </a:solidFill>
                <a:latin typeface="Dosis ExtraLight"/>
                <a:ea typeface="Dosis ExtraLight"/>
                <a:cs typeface="Dosis ExtraLight"/>
                <a:sym typeface="Dosis ExtraLight"/>
              </a:rPr>
              <a:t>A bit about Fast.ai</a:t>
            </a:r>
            <a:endParaRPr sz="2100">
              <a:solidFill>
                <a:schemeClr val="dk2"/>
              </a:solidFill>
              <a:latin typeface="Dosis ExtraLight"/>
              <a:ea typeface="Dosis ExtraLight"/>
              <a:cs typeface="Dosis ExtraLight"/>
              <a:sym typeface="Dosis ExtraLight"/>
            </a:endParaRPr>
          </a:p>
          <a:p>
            <a:pPr indent="-361950" lvl="0" marL="914400" rtl="0" algn="l">
              <a:spcBef>
                <a:spcPts val="0"/>
              </a:spcBef>
              <a:spcAft>
                <a:spcPts val="0"/>
              </a:spcAft>
              <a:buClr>
                <a:schemeClr val="dk2"/>
              </a:buClr>
              <a:buSzPts val="2100"/>
              <a:buFont typeface="Dosis ExtraLight"/>
              <a:buChar char="●"/>
            </a:pPr>
            <a:r>
              <a:rPr lang="en" sz="2100">
                <a:solidFill>
                  <a:schemeClr val="dk2"/>
                </a:solidFill>
                <a:latin typeface="Dosis ExtraLight"/>
                <a:ea typeface="Dosis ExtraLight"/>
                <a:cs typeface="Dosis ExtraLight"/>
                <a:sym typeface="Dosis ExtraLight"/>
              </a:rPr>
              <a:t>Chest X-Ray image classification (on Kaggle)</a:t>
            </a:r>
            <a:endParaRPr sz="2100">
              <a:solidFill>
                <a:schemeClr val="dk2"/>
              </a:solidFill>
              <a:latin typeface="Dosis ExtraLight"/>
              <a:ea typeface="Dosis ExtraLight"/>
              <a:cs typeface="Dosis ExtraLight"/>
              <a:sym typeface="Dosis ExtraLight"/>
            </a:endParaRPr>
          </a:p>
          <a:p>
            <a:pPr indent="-361950" lvl="0" marL="457200" rtl="0" algn="l">
              <a:spcBef>
                <a:spcPts val="0"/>
              </a:spcBef>
              <a:spcAft>
                <a:spcPts val="0"/>
              </a:spcAft>
              <a:buClr>
                <a:schemeClr val="dk2"/>
              </a:buClr>
              <a:buSzPts val="2100"/>
              <a:buFont typeface="Dosis ExtraLight"/>
              <a:buAutoNum type="arabicPeriod"/>
            </a:pPr>
            <a:r>
              <a:rPr lang="en" sz="2100">
                <a:solidFill>
                  <a:schemeClr val="dk2"/>
                </a:solidFill>
                <a:latin typeface="Dosis ExtraLight"/>
                <a:ea typeface="Dosis ExtraLight"/>
                <a:cs typeface="Dosis ExtraLight"/>
                <a:sym typeface="Dosis ExtraLight"/>
              </a:rPr>
              <a:t>Performance metrics </a:t>
            </a:r>
            <a:endParaRPr sz="2100">
              <a:solidFill>
                <a:schemeClr val="dk2"/>
              </a:solidFill>
              <a:latin typeface="Dosis ExtraLight"/>
              <a:ea typeface="Dosis ExtraLight"/>
              <a:cs typeface="Dosis ExtraLight"/>
              <a:sym typeface="Dosis ExtraLight"/>
            </a:endParaRPr>
          </a:p>
          <a:p>
            <a:pPr indent="0" lvl="0" marL="0" rtl="0" algn="l">
              <a:spcBef>
                <a:spcPts val="0"/>
              </a:spcBef>
              <a:spcAft>
                <a:spcPts val="0"/>
              </a:spcAft>
              <a:buNone/>
            </a:pPr>
            <a:r>
              <a:t/>
            </a:r>
            <a:endParaRPr sz="2100">
              <a:solidFill>
                <a:schemeClr val="dk2"/>
              </a:solidFill>
              <a:latin typeface="Dosis ExtraLight"/>
              <a:ea typeface="Dosis ExtraLight"/>
              <a:cs typeface="Dosis ExtraLight"/>
              <a:sym typeface="Dosis ExtraLight"/>
            </a:endParaRPr>
          </a:p>
          <a:p>
            <a:pPr indent="0" lvl="0" marL="0" rtl="0" algn="l">
              <a:spcBef>
                <a:spcPts val="0"/>
              </a:spcBef>
              <a:spcAft>
                <a:spcPts val="0"/>
              </a:spcAft>
              <a:buNone/>
            </a:pPr>
            <a:r>
              <a:t/>
            </a:r>
            <a:endParaRPr sz="2100">
              <a:solidFill>
                <a:schemeClr val="dk2"/>
              </a:solidFill>
              <a:latin typeface="Dosis ExtraLight"/>
              <a:ea typeface="Dosis ExtraLight"/>
              <a:cs typeface="Dosis ExtraLight"/>
              <a:sym typeface="Dosis ExtraLight"/>
            </a:endParaRPr>
          </a:p>
          <a:p>
            <a:pPr indent="0" lvl="0" marL="0" rtl="0" algn="l">
              <a:spcBef>
                <a:spcPts val="0"/>
              </a:spcBef>
              <a:spcAft>
                <a:spcPts val="1600"/>
              </a:spcAft>
              <a:buNone/>
            </a:pPr>
            <a:r>
              <a:t/>
            </a:r>
            <a:endParaRPr sz="2200">
              <a:solidFill>
                <a:schemeClr val="dk2"/>
              </a:solidFill>
              <a:latin typeface="Dosis ExtraLight"/>
              <a:ea typeface="Dosis ExtraLight"/>
              <a:cs typeface="Dosis ExtraLight"/>
              <a:sym typeface="Dosis ExtraLight"/>
            </a:endParaRPr>
          </a:p>
        </p:txBody>
      </p:sp>
      <p:sp>
        <p:nvSpPr>
          <p:cNvPr id="139" name="Google Shape;139;p27"/>
          <p:cNvSpPr txBox="1"/>
          <p:nvPr>
            <p:ph type="ctrTitle"/>
          </p:nvPr>
        </p:nvSpPr>
        <p:spPr>
          <a:xfrm>
            <a:off x="1964850" y="352850"/>
            <a:ext cx="5214300" cy="7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What is in this deck?</a:t>
            </a:r>
            <a:endParaRPr sz="36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lnSpc>
                <a:spcPct val="130434"/>
              </a:lnSpc>
              <a:spcBef>
                <a:spcPts val="0"/>
              </a:spcBef>
              <a:spcAft>
                <a:spcPts val="0"/>
              </a:spcAft>
              <a:buNone/>
            </a:pPr>
            <a:r>
              <a:rPr lang="en" sz="2700">
                <a:latin typeface="Dosis"/>
                <a:ea typeface="Dosis"/>
                <a:cs typeface="Dosis"/>
                <a:sym typeface="Dosis"/>
              </a:rPr>
              <a:t>Precision:</a:t>
            </a:r>
            <a:endParaRPr sz="2700">
              <a:latin typeface="Dosis"/>
              <a:ea typeface="Dosis"/>
              <a:cs typeface="Dosis"/>
              <a:sym typeface="Dosis"/>
            </a:endParaRPr>
          </a:p>
          <a:p>
            <a:pPr indent="0" lvl="0" marL="0" rtl="0" algn="ctr">
              <a:lnSpc>
                <a:spcPct val="130434"/>
              </a:lnSpc>
              <a:spcBef>
                <a:spcPts val="0"/>
              </a:spcBef>
              <a:spcAft>
                <a:spcPts val="0"/>
              </a:spcAft>
              <a:buNone/>
            </a:pPr>
            <a:r>
              <a:t/>
            </a:r>
            <a:endParaRPr sz="2700">
              <a:latin typeface="Dosis"/>
              <a:ea typeface="Dosis"/>
              <a:cs typeface="Dosis"/>
              <a:sym typeface="Dosis"/>
            </a:endParaRPr>
          </a:p>
          <a:p>
            <a:pPr indent="0" lvl="0" marL="0" rtl="0" algn="ctr">
              <a:spcBef>
                <a:spcPts val="0"/>
              </a:spcBef>
              <a:spcAft>
                <a:spcPts val="0"/>
              </a:spcAft>
              <a:buNone/>
            </a:pPr>
            <a:r>
              <a:t/>
            </a:r>
            <a:endParaRPr/>
          </a:p>
        </p:txBody>
      </p:sp>
      <p:sp>
        <p:nvSpPr>
          <p:cNvPr id="253" name="Google Shape;253;p45"/>
          <p:cNvSpPr txBox="1"/>
          <p:nvPr/>
        </p:nvSpPr>
        <p:spPr>
          <a:xfrm>
            <a:off x="450200" y="947325"/>
            <a:ext cx="8176500" cy="11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2"/>
                </a:solidFill>
                <a:latin typeface="Dosis"/>
                <a:ea typeface="Dosis"/>
                <a:cs typeface="Dosis"/>
                <a:sym typeface="Dosis"/>
              </a:rPr>
              <a:t>Precision measure tell upto what extent the prediction is actually true ( or let’s say what proportion of patients that we diagnosed as having cancer, actually had cancer )</a:t>
            </a:r>
            <a:endParaRPr sz="1600">
              <a:solidFill>
                <a:schemeClr val="dk2"/>
              </a:solidFill>
              <a:latin typeface="Dosis"/>
              <a:ea typeface="Dosis"/>
              <a:cs typeface="Dosis"/>
              <a:sym typeface="Dosis"/>
            </a:endParaRPr>
          </a:p>
          <a:p>
            <a:pPr indent="0" lvl="0" marL="0" rtl="0" algn="ctr">
              <a:lnSpc>
                <a:spcPct val="100000"/>
              </a:lnSpc>
              <a:spcBef>
                <a:spcPts val="0"/>
              </a:spcBef>
              <a:spcAft>
                <a:spcPts val="0"/>
              </a:spcAft>
              <a:buNone/>
            </a:pPr>
            <a:r>
              <a:t/>
            </a:r>
            <a:endParaRPr b="1">
              <a:solidFill>
                <a:schemeClr val="dk2"/>
              </a:solidFill>
              <a:latin typeface="Dosis"/>
              <a:ea typeface="Dosis"/>
              <a:cs typeface="Dosis"/>
              <a:sym typeface="Dosis"/>
            </a:endParaRPr>
          </a:p>
        </p:txBody>
      </p:sp>
      <p:pic>
        <p:nvPicPr>
          <p:cNvPr id="254" name="Google Shape;254;p45"/>
          <p:cNvPicPr preferRelativeResize="0"/>
          <p:nvPr/>
        </p:nvPicPr>
        <p:blipFill>
          <a:blip r:embed="rId3">
            <a:alphaModFix/>
          </a:blip>
          <a:stretch>
            <a:fillRect/>
          </a:stretch>
        </p:blipFill>
        <p:spPr>
          <a:xfrm>
            <a:off x="2693824" y="1899525"/>
            <a:ext cx="4131900" cy="3147600"/>
          </a:xfrm>
          <a:prstGeom prst="roundRect">
            <a:avLst>
              <a:gd fmla="val 16667"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ph type="ctrTitle"/>
          </p:nvPr>
        </p:nvSpPr>
        <p:spPr>
          <a:xfrm>
            <a:off x="5221825" y="289550"/>
            <a:ext cx="3268200" cy="1837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700">
                <a:latin typeface="Dosis"/>
                <a:ea typeface="Dosis"/>
                <a:cs typeface="Dosis"/>
                <a:sym typeface="Dosis"/>
              </a:rPr>
              <a:t>Specificity</a:t>
            </a:r>
            <a:endParaRPr sz="2700">
              <a:latin typeface="Dosis"/>
              <a:ea typeface="Dosis"/>
              <a:cs typeface="Dosis"/>
              <a:sym typeface="Dosis"/>
            </a:endParaRPr>
          </a:p>
          <a:p>
            <a:pPr indent="0" lvl="0" marL="0" rtl="0" algn="ctr">
              <a:lnSpc>
                <a:spcPct val="100000"/>
              </a:lnSpc>
              <a:spcBef>
                <a:spcPts val="0"/>
              </a:spcBef>
              <a:spcAft>
                <a:spcPts val="0"/>
              </a:spcAft>
              <a:buNone/>
            </a:pPr>
            <a:r>
              <a:rPr b="0" lang="en" sz="1600">
                <a:latin typeface="Dosis"/>
                <a:ea typeface="Dosis"/>
                <a:cs typeface="Dosis"/>
                <a:sym typeface="Dosis"/>
              </a:rPr>
              <a:t>Specificity is a measure that tells us what proportion of patients that did NOT have cancer, were predicted by the model as non-cancerous</a:t>
            </a:r>
            <a:endParaRPr sz="2700">
              <a:latin typeface="Dosis"/>
              <a:ea typeface="Dosis"/>
              <a:cs typeface="Dosis"/>
              <a:sym typeface="Dosis"/>
            </a:endParaRPr>
          </a:p>
          <a:p>
            <a:pPr indent="0" lvl="0" marL="0" rtl="0" algn="ctr">
              <a:lnSpc>
                <a:spcPct val="100000"/>
              </a:lnSpc>
              <a:spcBef>
                <a:spcPts val="0"/>
              </a:spcBef>
              <a:spcAft>
                <a:spcPts val="0"/>
              </a:spcAft>
              <a:buNone/>
            </a:pPr>
            <a:r>
              <a:t/>
            </a:r>
            <a:endParaRPr>
              <a:latin typeface="Dosis"/>
              <a:ea typeface="Dosis"/>
              <a:cs typeface="Dosis"/>
              <a:sym typeface="Dosis"/>
            </a:endParaRPr>
          </a:p>
        </p:txBody>
      </p:sp>
      <p:sp>
        <p:nvSpPr>
          <p:cNvPr id="260" name="Google Shape;260;p46"/>
          <p:cNvSpPr txBox="1"/>
          <p:nvPr>
            <p:ph type="ctrTitle"/>
          </p:nvPr>
        </p:nvSpPr>
        <p:spPr>
          <a:xfrm>
            <a:off x="859075" y="289550"/>
            <a:ext cx="3222300" cy="2067300"/>
          </a:xfrm>
          <a:prstGeom prst="rect">
            <a:avLst/>
          </a:prstGeom>
        </p:spPr>
        <p:txBody>
          <a:bodyPr anchorCtr="0" anchor="t" bIns="91425" lIns="91425" spcFirstLastPara="1" rIns="91425" wrap="square" tIns="91425">
            <a:noAutofit/>
          </a:bodyPr>
          <a:lstStyle/>
          <a:p>
            <a:pPr indent="0" lvl="0" marL="0" rtl="0" algn="ctr">
              <a:lnSpc>
                <a:spcPct val="130434"/>
              </a:lnSpc>
              <a:spcBef>
                <a:spcPts val="0"/>
              </a:spcBef>
              <a:spcAft>
                <a:spcPts val="0"/>
              </a:spcAft>
              <a:buNone/>
            </a:pPr>
            <a:r>
              <a:rPr lang="en" sz="2700">
                <a:latin typeface="Dosis"/>
                <a:ea typeface="Dosis"/>
                <a:cs typeface="Dosis"/>
                <a:sym typeface="Dosis"/>
              </a:rPr>
              <a:t>Recall or Sensitivity</a:t>
            </a:r>
            <a:endParaRPr sz="2700">
              <a:latin typeface="Dosis"/>
              <a:ea typeface="Dosis"/>
              <a:cs typeface="Dosis"/>
              <a:sym typeface="Dosis"/>
            </a:endParaRPr>
          </a:p>
          <a:p>
            <a:pPr indent="0" lvl="0" marL="0" rtl="0" algn="ctr">
              <a:lnSpc>
                <a:spcPct val="130434"/>
              </a:lnSpc>
              <a:spcBef>
                <a:spcPts val="0"/>
              </a:spcBef>
              <a:spcAft>
                <a:spcPts val="0"/>
              </a:spcAft>
              <a:buNone/>
            </a:pPr>
            <a:r>
              <a:rPr b="0" lang="en" sz="1600">
                <a:latin typeface="Dosis"/>
                <a:ea typeface="Dosis"/>
                <a:cs typeface="Dosis"/>
                <a:sym typeface="Dosis"/>
              </a:rPr>
              <a:t>Recall is a measure that tells us what proportion of patients that actually had cancer was diagnosed by the algorithm as having cancer.</a:t>
            </a:r>
            <a:endParaRPr b="0" sz="1800">
              <a:latin typeface="Dosis"/>
              <a:ea typeface="Dosis"/>
              <a:cs typeface="Dosis"/>
              <a:sym typeface="Dosis"/>
            </a:endParaRPr>
          </a:p>
          <a:p>
            <a:pPr indent="0" lvl="0" marL="0" rtl="0" algn="ctr">
              <a:spcBef>
                <a:spcPts val="0"/>
              </a:spcBef>
              <a:spcAft>
                <a:spcPts val="0"/>
              </a:spcAft>
              <a:buNone/>
            </a:pPr>
            <a:r>
              <a:t/>
            </a:r>
            <a:endParaRPr>
              <a:latin typeface="Dosis"/>
              <a:ea typeface="Dosis"/>
              <a:cs typeface="Dosis"/>
              <a:sym typeface="Dosis"/>
            </a:endParaRPr>
          </a:p>
        </p:txBody>
      </p:sp>
      <p:pic>
        <p:nvPicPr>
          <p:cNvPr id="261" name="Google Shape;261;p46"/>
          <p:cNvPicPr preferRelativeResize="0"/>
          <p:nvPr/>
        </p:nvPicPr>
        <p:blipFill>
          <a:blip r:embed="rId3">
            <a:alphaModFix/>
          </a:blip>
          <a:stretch>
            <a:fillRect/>
          </a:stretch>
        </p:blipFill>
        <p:spPr>
          <a:xfrm>
            <a:off x="813275" y="2198275"/>
            <a:ext cx="3656400" cy="2607000"/>
          </a:xfrm>
          <a:prstGeom prst="roundRect">
            <a:avLst>
              <a:gd fmla="val 16667" name="adj"/>
            </a:avLst>
          </a:prstGeom>
          <a:noFill/>
          <a:ln>
            <a:noFill/>
          </a:ln>
        </p:spPr>
      </p:pic>
      <p:pic>
        <p:nvPicPr>
          <p:cNvPr id="262" name="Google Shape;262;p46"/>
          <p:cNvPicPr preferRelativeResize="0"/>
          <p:nvPr/>
        </p:nvPicPr>
        <p:blipFill>
          <a:blip r:embed="rId4">
            <a:alphaModFix/>
          </a:blip>
          <a:stretch>
            <a:fillRect/>
          </a:stretch>
        </p:blipFill>
        <p:spPr>
          <a:xfrm>
            <a:off x="5009125" y="2181474"/>
            <a:ext cx="3693600" cy="2640600"/>
          </a:xfrm>
          <a:prstGeom prst="roundRect">
            <a:avLst>
              <a:gd fmla="val 16667"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ctrTitle"/>
          </p:nvPr>
        </p:nvSpPr>
        <p:spPr>
          <a:xfrm>
            <a:off x="2051900" y="1508175"/>
            <a:ext cx="5214300" cy="19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Time for some questions!!!</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ctrTitle"/>
          </p:nvPr>
        </p:nvSpPr>
        <p:spPr>
          <a:xfrm>
            <a:off x="1964850" y="352848"/>
            <a:ext cx="5214300" cy="44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Some resources</a:t>
            </a:r>
            <a:endParaRPr b="0"/>
          </a:p>
          <a:p>
            <a:pPr indent="0" lvl="0" marL="0" rtl="0" algn="ctr">
              <a:spcBef>
                <a:spcPts val="0"/>
              </a:spcBef>
              <a:spcAft>
                <a:spcPts val="0"/>
              </a:spcAft>
              <a:buNone/>
            </a:pPr>
            <a:r>
              <a:t/>
            </a:r>
            <a:endParaRPr b="0"/>
          </a:p>
          <a:p>
            <a:pPr indent="-355600" lvl="0" marL="457200" rtl="0" algn="just">
              <a:spcBef>
                <a:spcPts val="0"/>
              </a:spcBef>
              <a:spcAft>
                <a:spcPts val="0"/>
              </a:spcAft>
              <a:buSzPts val="2000"/>
              <a:buChar char="●"/>
            </a:pPr>
            <a:r>
              <a:rPr b="0" lang="en" sz="2000" u="sng">
                <a:hlinkClick r:id="rId3"/>
              </a:rPr>
              <a:t>https://course.fast.ai/</a:t>
            </a:r>
            <a:endParaRPr b="0" sz="2000"/>
          </a:p>
          <a:p>
            <a:pPr indent="-355600" lvl="0" marL="457200" rtl="0" algn="just">
              <a:spcBef>
                <a:spcPts val="0"/>
              </a:spcBef>
              <a:spcAft>
                <a:spcPts val="0"/>
              </a:spcAft>
              <a:buSzPts val="2000"/>
              <a:buChar char="●"/>
            </a:pPr>
            <a:r>
              <a:rPr b="0" lang="en" sz="2000"/>
              <a:t>zerotogans.com</a:t>
            </a:r>
            <a:endParaRPr b="0" sz="2000"/>
          </a:p>
          <a:p>
            <a:pPr indent="-355600" lvl="0" marL="457200" rtl="0" algn="just">
              <a:spcBef>
                <a:spcPts val="0"/>
              </a:spcBef>
              <a:spcAft>
                <a:spcPts val="0"/>
              </a:spcAft>
              <a:buSzPts val="2000"/>
              <a:buChar char="●"/>
            </a:pPr>
            <a:r>
              <a:rPr b="0" lang="en" sz="2000" u="sng">
                <a:hlinkClick r:id="rId4"/>
              </a:rPr>
              <a:t>https://towardsdatascience.com/intuitively-understanding-convolutions-for-deep-learning-1f6f42faee1</a:t>
            </a:r>
            <a:endParaRPr b="0" sz="2000"/>
          </a:p>
          <a:p>
            <a:pPr indent="-355600" lvl="0" marL="457200" rtl="0" algn="just">
              <a:spcBef>
                <a:spcPts val="0"/>
              </a:spcBef>
              <a:spcAft>
                <a:spcPts val="0"/>
              </a:spcAft>
              <a:buSzPts val="2000"/>
              <a:buChar char="●"/>
            </a:pPr>
            <a:r>
              <a:rPr b="0" lang="en" sz="2000" u="sng">
                <a:hlinkClick r:id="rId5"/>
              </a:rPr>
              <a:t>https://www.kaggle.com/learn/overview</a:t>
            </a:r>
            <a:endParaRPr b="0" sz="2000"/>
          </a:p>
          <a:p>
            <a:pPr indent="-355600" lvl="0" marL="457200" rtl="0" algn="just">
              <a:spcBef>
                <a:spcPts val="0"/>
              </a:spcBef>
              <a:spcAft>
                <a:spcPts val="0"/>
              </a:spcAft>
              <a:buSzPts val="2000"/>
              <a:buChar char="●"/>
            </a:pPr>
            <a:r>
              <a:rPr b="0" lang="en" sz="2000" u="sng">
                <a:hlinkClick r:id="rId6"/>
              </a:rPr>
              <a:t>http://introtodeeplearning.com/</a:t>
            </a:r>
            <a:endParaRPr b="0" sz="2000"/>
          </a:p>
          <a:p>
            <a:pPr indent="-355600" lvl="0" marL="457200" rtl="0" algn="just">
              <a:spcBef>
                <a:spcPts val="0"/>
              </a:spcBef>
              <a:spcAft>
                <a:spcPts val="0"/>
              </a:spcAft>
              <a:buSzPts val="2000"/>
              <a:buChar char="●"/>
            </a:pPr>
            <a:r>
              <a:rPr b="0" lang="en" sz="2000"/>
              <a:t>https://www.kaggle.com/general/63077</a:t>
            </a:r>
            <a:endParaRPr b="0" sz="2000"/>
          </a:p>
          <a:p>
            <a:pPr indent="0" lvl="0" marL="0" rtl="0" algn="ctr">
              <a:spcBef>
                <a:spcPts val="0"/>
              </a:spcBef>
              <a:spcAft>
                <a:spcPts val="0"/>
              </a:spcAft>
              <a:buNone/>
            </a:pPr>
            <a:r>
              <a:t/>
            </a:r>
            <a:endParaRPr b="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ctrTitle"/>
          </p:nvPr>
        </p:nvSpPr>
        <p:spPr>
          <a:xfrm flipH="1">
            <a:off x="-185875" y="2404425"/>
            <a:ext cx="5899500" cy="1690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4000">
                <a:latin typeface="Dosis ExtraLight"/>
                <a:ea typeface="Dosis ExtraLight"/>
                <a:cs typeface="Dosis ExtraLight"/>
                <a:sym typeface="Dosis ExtraLight"/>
              </a:rPr>
              <a:t>Introduction to Computer Vision</a:t>
            </a:r>
            <a:endParaRPr sz="4000">
              <a:solidFill>
                <a:schemeClr val="dk2"/>
              </a:solidFill>
            </a:endParaRPr>
          </a:p>
        </p:txBody>
      </p:sp>
      <p:sp>
        <p:nvSpPr>
          <p:cNvPr id="145" name="Google Shape;145;p28"/>
          <p:cNvSpPr txBox="1"/>
          <p:nvPr>
            <p:ph idx="2" type="title"/>
          </p:nvPr>
        </p:nvSpPr>
        <p:spPr>
          <a:xfrm flipH="1">
            <a:off x="862504" y="1220775"/>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46" name="Google Shape;146;p28"/>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ctrTitle"/>
          </p:nvPr>
        </p:nvSpPr>
        <p:spPr>
          <a:xfrm>
            <a:off x="1165025" y="430925"/>
            <a:ext cx="6432600" cy="26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Dosis ExtraLight"/>
                <a:ea typeface="Dosis ExtraLight"/>
                <a:cs typeface="Dosis ExtraLight"/>
                <a:sym typeface="Dosis ExtraLight"/>
              </a:rPr>
              <a:t>Computer vision is the field of computer science that focuses on replicating parts of the complexity of the human vision system and enabling computers to identify and process objects in images and videos in the same way that humans do</a:t>
            </a:r>
            <a:endParaRPr b="0" sz="3200">
              <a:latin typeface="Dosis ExtraLight"/>
              <a:ea typeface="Dosis ExtraLight"/>
              <a:cs typeface="Dosis ExtraLight"/>
              <a:sym typeface="Dosis ExtraLight"/>
            </a:endParaRPr>
          </a:p>
        </p:txBody>
      </p:sp>
      <p:pic>
        <p:nvPicPr>
          <p:cNvPr id="152" name="Google Shape;152;p29"/>
          <p:cNvPicPr preferRelativeResize="0"/>
          <p:nvPr/>
        </p:nvPicPr>
        <p:blipFill>
          <a:blip r:embed="rId3">
            <a:alphaModFix/>
          </a:blip>
          <a:stretch>
            <a:fillRect/>
          </a:stretch>
        </p:blipFill>
        <p:spPr>
          <a:xfrm>
            <a:off x="2152325" y="2571750"/>
            <a:ext cx="4284275" cy="240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3">
            <a:alphaModFix/>
          </a:blip>
          <a:srcRect b="0" l="5094" r="5842" t="19820"/>
          <a:stretch/>
        </p:blipFill>
        <p:spPr>
          <a:xfrm>
            <a:off x="1009925" y="996275"/>
            <a:ext cx="7309500" cy="3762300"/>
          </a:xfrm>
          <a:prstGeom prst="roundRect">
            <a:avLst>
              <a:gd fmla="val 16667" name="adj"/>
            </a:avLst>
          </a:prstGeom>
          <a:noFill/>
          <a:ln>
            <a:noFill/>
          </a:ln>
        </p:spPr>
      </p:pic>
      <p:sp>
        <p:nvSpPr>
          <p:cNvPr id="158" name="Google Shape;158;p30"/>
          <p:cNvSpPr txBox="1"/>
          <p:nvPr/>
        </p:nvSpPr>
        <p:spPr>
          <a:xfrm>
            <a:off x="2127750" y="324350"/>
            <a:ext cx="48885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Dosis"/>
                <a:ea typeface="Dosis"/>
                <a:cs typeface="Dosis"/>
                <a:sym typeface="Dosis"/>
              </a:rPr>
              <a:t>Computer Vision Use Cases</a:t>
            </a:r>
            <a:endParaRPr b="1" sz="3000">
              <a:solidFill>
                <a:schemeClr val="dk2"/>
              </a:solidFill>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 of CV</a:t>
            </a:r>
            <a:endParaRPr/>
          </a:p>
        </p:txBody>
      </p:sp>
      <p:sp>
        <p:nvSpPr>
          <p:cNvPr id="164" name="Google Shape;164;p31"/>
          <p:cNvSpPr txBox="1"/>
          <p:nvPr/>
        </p:nvSpPr>
        <p:spPr>
          <a:xfrm>
            <a:off x="712525" y="1203125"/>
            <a:ext cx="6016500" cy="3375600"/>
          </a:xfrm>
          <a:prstGeom prst="rect">
            <a:avLst/>
          </a:prstGeom>
          <a:noFill/>
          <a:ln>
            <a:noFill/>
          </a:ln>
        </p:spPr>
        <p:txBody>
          <a:bodyPr anchorCtr="0" anchor="t" bIns="91425" lIns="91425" spcFirstLastPara="1" rIns="91425" wrap="square" tIns="91425">
            <a:noAutofit/>
          </a:bodyPr>
          <a:lstStyle/>
          <a:p>
            <a:pPr indent="-273050" lvl="0" marL="457200" rtl="0" algn="l">
              <a:lnSpc>
                <a:spcPct val="130434"/>
              </a:lnSpc>
              <a:spcBef>
                <a:spcPts val="4500"/>
              </a:spcBef>
              <a:spcAft>
                <a:spcPts val="0"/>
              </a:spcAft>
              <a:buClr>
                <a:schemeClr val="dk2"/>
              </a:buClr>
              <a:buSzPts val="700"/>
              <a:buFont typeface="Dosis"/>
              <a:buChar char="●"/>
            </a:pPr>
            <a:r>
              <a:rPr lang="en" sz="2000">
                <a:solidFill>
                  <a:schemeClr val="dk2"/>
                </a:solidFill>
                <a:latin typeface="Dosis"/>
                <a:ea typeface="Dosis"/>
                <a:cs typeface="Dosis"/>
                <a:sym typeface="Dosis"/>
              </a:rPr>
              <a:t>CV In Self-Driving Cars</a:t>
            </a:r>
            <a:endParaRPr sz="2000">
              <a:solidFill>
                <a:schemeClr val="dk2"/>
              </a:solidFill>
              <a:latin typeface="Dosis"/>
              <a:ea typeface="Dosis"/>
              <a:cs typeface="Dosis"/>
              <a:sym typeface="Dosis"/>
            </a:endParaRPr>
          </a:p>
          <a:p>
            <a:pPr indent="-273050" lvl="0" marL="457200" rtl="0" algn="l">
              <a:lnSpc>
                <a:spcPct val="130434"/>
              </a:lnSpc>
              <a:spcBef>
                <a:spcPts val="0"/>
              </a:spcBef>
              <a:spcAft>
                <a:spcPts val="0"/>
              </a:spcAft>
              <a:buClr>
                <a:schemeClr val="dk2"/>
              </a:buClr>
              <a:buSzPts val="700"/>
              <a:buFont typeface="Dosis"/>
              <a:buChar char="●"/>
            </a:pPr>
            <a:r>
              <a:rPr lang="en" sz="2000">
                <a:solidFill>
                  <a:schemeClr val="dk2"/>
                </a:solidFill>
                <a:latin typeface="Dosis"/>
                <a:ea typeface="Dosis"/>
                <a:cs typeface="Dosis"/>
                <a:sym typeface="Dosis"/>
              </a:rPr>
              <a:t>CV In Facial Recognition</a:t>
            </a:r>
            <a:endParaRPr sz="2000">
              <a:solidFill>
                <a:schemeClr val="dk2"/>
              </a:solidFill>
              <a:latin typeface="Dosis"/>
              <a:ea typeface="Dosis"/>
              <a:cs typeface="Dosis"/>
              <a:sym typeface="Dosis"/>
            </a:endParaRPr>
          </a:p>
          <a:p>
            <a:pPr indent="-273050" lvl="0" marL="457200" rtl="0" algn="l">
              <a:lnSpc>
                <a:spcPct val="130434"/>
              </a:lnSpc>
              <a:spcBef>
                <a:spcPts val="0"/>
              </a:spcBef>
              <a:spcAft>
                <a:spcPts val="0"/>
              </a:spcAft>
              <a:buClr>
                <a:schemeClr val="dk2"/>
              </a:buClr>
              <a:buSzPts val="700"/>
              <a:buFont typeface="Dosis"/>
              <a:buChar char="●"/>
            </a:pPr>
            <a:r>
              <a:rPr lang="en" sz="2000">
                <a:solidFill>
                  <a:schemeClr val="dk2"/>
                </a:solidFill>
                <a:latin typeface="Dosis"/>
                <a:ea typeface="Dosis"/>
                <a:cs typeface="Dosis"/>
                <a:sym typeface="Dosis"/>
              </a:rPr>
              <a:t>CV In Augmented Reality &amp; Mixed Reality</a:t>
            </a:r>
            <a:endParaRPr sz="2000">
              <a:solidFill>
                <a:schemeClr val="dk2"/>
              </a:solidFill>
              <a:latin typeface="Dosis"/>
              <a:ea typeface="Dosis"/>
              <a:cs typeface="Dosis"/>
              <a:sym typeface="Dosis"/>
            </a:endParaRPr>
          </a:p>
          <a:p>
            <a:pPr indent="-273050" lvl="0" marL="457200" rtl="0" algn="l">
              <a:lnSpc>
                <a:spcPct val="130434"/>
              </a:lnSpc>
              <a:spcBef>
                <a:spcPts val="0"/>
              </a:spcBef>
              <a:spcAft>
                <a:spcPts val="0"/>
              </a:spcAft>
              <a:buClr>
                <a:schemeClr val="dk2"/>
              </a:buClr>
              <a:buSzPts val="700"/>
              <a:buFont typeface="Dosis"/>
              <a:buChar char="●"/>
            </a:pPr>
            <a:r>
              <a:rPr lang="en" sz="2000">
                <a:solidFill>
                  <a:schemeClr val="dk2"/>
                </a:solidFill>
                <a:latin typeface="Dosis"/>
                <a:ea typeface="Dosis"/>
                <a:cs typeface="Dosis"/>
                <a:sym typeface="Dosis"/>
              </a:rPr>
              <a:t>CV In Healthcare</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ctrTitle"/>
          </p:nvPr>
        </p:nvSpPr>
        <p:spPr>
          <a:xfrm flipH="1">
            <a:off x="3355775" y="2811900"/>
            <a:ext cx="5580000" cy="1216500"/>
          </a:xfrm>
          <a:prstGeom prst="rect">
            <a:avLst/>
          </a:prstGeom>
        </p:spPr>
        <p:txBody>
          <a:bodyPr anchorCtr="0" anchor="ctr" bIns="91425" lIns="91425" spcFirstLastPara="1" rIns="91425" wrap="square" tIns="91425">
            <a:noAutofit/>
          </a:bodyPr>
          <a:lstStyle/>
          <a:p>
            <a:pPr indent="0" lvl="0" marL="457200" rtl="0" algn="r">
              <a:lnSpc>
                <a:spcPct val="115000"/>
              </a:lnSpc>
              <a:spcBef>
                <a:spcPts val="0"/>
              </a:spcBef>
              <a:spcAft>
                <a:spcPts val="0"/>
              </a:spcAft>
              <a:buNone/>
            </a:pPr>
            <a:r>
              <a:rPr b="0" lang="en" sz="3700">
                <a:latin typeface="Dosis ExtraLight"/>
                <a:ea typeface="Dosis ExtraLight"/>
                <a:cs typeface="Dosis ExtraLight"/>
                <a:sym typeface="Dosis ExtraLight"/>
              </a:rPr>
              <a:t>What is Image Classification?</a:t>
            </a:r>
            <a:endParaRPr b="0" sz="3700">
              <a:latin typeface="Dosis ExtraLight"/>
              <a:ea typeface="Dosis ExtraLight"/>
              <a:cs typeface="Dosis ExtraLight"/>
              <a:sym typeface="Dosis ExtraLight"/>
            </a:endParaRPr>
          </a:p>
          <a:p>
            <a:pPr indent="0" lvl="0" marL="0" rtl="0" algn="r">
              <a:spcBef>
                <a:spcPts val="0"/>
              </a:spcBef>
              <a:spcAft>
                <a:spcPts val="0"/>
              </a:spcAft>
              <a:buNone/>
            </a:pPr>
            <a:r>
              <a:t/>
            </a:r>
            <a:endParaRPr/>
          </a:p>
        </p:txBody>
      </p:sp>
      <p:sp>
        <p:nvSpPr>
          <p:cNvPr id="170" name="Google Shape;170;p32"/>
          <p:cNvSpPr txBox="1"/>
          <p:nvPr>
            <p:ph idx="2" type="title"/>
          </p:nvPr>
        </p:nvSpPr>
        <p:spPr>
          <a:xfrm flipH="1">
            <a:off x="5773804" y="1125275"/>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71" name="Google Shape;171;p32"/>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idx="4294967295" type="body"/>
          </p:nvPr>
        </p:nvSpPr>
        <p:spPr>
          <a:xfrm>
            <a:off x="1504650" y="155925"/>
            <a:ext cx="6134700" cy="16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latin typeface="Dosis ExtraLight"/>
                <a:ea typeface="Dosis ExtraLight"/>
                <a:cs typeface="Dosis ExtraLight"/>
                <a:sym typeface="Dosis ExtraLight"/>
              </a:rPr>
              <a:t>I</a:t>
            </a:r>
            <a:r>
              <a:rPr lang="en" sz="1900">
                <a:solidFill>
                  <a:schemeClr val="dk2"/>
                </a:solidFill>
                <a:latin typeface="Dosis ExtraLight"/>
                <a:ea typeface="Dosis ExtraLight"/>
                <a:cs typeface="Dosis ExtraLight"/>
                <a:sym typeface="Dosis ExtraLight"/>
              </a:rPr>
              <a:t>mage classification is the task of taking an input image and outputting a class or a probability of classes that best describes the image . </a:t>
            </a:r>
            <a:endParaRPr sz="1900">
              <a:solidFill>
                <a:schemeClr val="dk2"/>
              </a:solidFill>
              <a:latin typeface="Dosis ExtraLight"/>
              <a:ea typeface="Dosis ExtraLight"/>
              <a:cs typeface="Dosis ExtraLight"/>
              <a:sym typeface="Dosis ExtraLight"/>
            </a:endParaRPr>
          </a:p>
          <a:p>
            <a:pPr indent="0" lvl="0" marL="0" rtl="0" algn="ctr">
              <a:spcBef>
                <a:spcPts val="1600"/>
              </a:spcBef>
              <a:spcAft>
                <a:spcPts val="1600"/>
              </a:spcAft>
              <a:buNone/>
            </a:pPr>
            <a:r>
              <a:rPr lang="en" sz="1900">
                <a:solidFill>
                  <a:schemeClr val="dk2"/>
                </a:solidFill>
                <a:latin typeface="Dosis ExtraLight"/>
                <a:ea typeface="Dosis ExtraLight"/>
                <a:cs typeface="Dosis ExtraLight"/>
                <a:sym typeface="Dosis ExtraLight"/>
              </a:rPr>
              <a:t>For humans, this task is one of the first skills we learn and it comes naturally and effortlessly as adults</a:t>
            </a:r>
            <a:endParaRPr sz="1900">
              <a:solidFill>
                <a:schemeClr val="dk2"/>
              </a:solidFill>
              <a:latin typeface="Dosis ExtraLight"/>
              <a:ea typeface="Dosis ExtraLight"/>
              <a:cs typeface="Dosis ExtraLight"/>
              <a:sym typeface="Dosis ExtraLight"/>
            </a:endParaRPr>
          </a:p>
        </p:txBody>
      </p:sp>
      <p:pic>
        <p:nvPicPr>
          <p:cNvPr id="177" name="Google Shape;177;p33"/>
          <p:cNvPicPr preferRelativeResize="0"/>
          <p:nvPr/>
        </p:nvPicPr>
        <p:blipFill>
          <a:blip r:embed="rId3">
            <a:alphaModFix/>
          </a:blip>
          <a:stretch>
            <a:fillRect/>
          </a:stretch>
        </p:blipFill>
        <p:spPr>
          <a:xfrm>
            <a:off x="2316125" y="2194000"/>
            <a:ext cx="4763850" cy="2858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Dosis"/>
                <a:ea typeface="Dosis"/>
                <a:cs typeface="Dosis"/>
                <a:sym typeface="Dosis"/>
              </a:rPr>
              <a:t>What we see vs. what computer see</a:t>
            </a:r>
            <a:endParaRPr sz="2800">
              <a:latin typeface="Dosis"/>
              <a:ea typeface="Dosis"/>
              <a:cs typeface="Dosis"/>
              <a:sym typeface="Dosis"/>
            </a:endParaRPr>
          </a:p>
        </p:txBody>
      </p:sp>
      <p:pic>
        <p:nvPicPr>
          <p:cNvPr id="183" name="Google Shape;183;p34"/>
          <p:cNvPicPr preferRelativeResize="0"/>
          <p:nvPr/>
        </p:nvPicPr>
        <p:blipFill rotWithShape="1">
          <a:blip r:embed="rId3">
            <a:alphaModFix/>
          </a:blip>
          <a:srcRect b="0" l="1048" r="0" t="0"/>
          <a:stretch/>
        </p:blipFill>
        <p:spPr>
          <a:xfrm>
            <a:off x="1964850" y="1451450"/>
            <a:ext cx="5004900" cy="35397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